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787968"/>
            <a:ext cx="4869061" cy="26536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812721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2024 ICC Men's T20 World Cup: A Comprehensive Analysis</a:t>
            </a:r>
            <a:endParaRPr lang="en-US" sz="6700" dirty="0"/>
          </a:p>
        </p:txBody>
      </p:sp>
      <p:sp>
        <p:nvSpPr>
          <p:cNvPr id="7" name="Text 3"/>
          <p:cNvSpPr/>
          <p:nvPr/>
        </p:nvSpPr>
        <p:spPr>
          <a:xfrm>
            <a:off x="864037" y="5441633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2024 ICC Men's T20 World Cup, co-hosted by the West Indies and the United States, provided a thrilling spectacle of cricket. The tournament, featuring an expanded field of 20 teams, saw India emerge victorious, securing their second T20 World Cup title.</a:t>
            </a:r>
            <a:endParaRPr lang="en-US" sz="19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9" y="2219206"/>
            <a:ext cx="5049203" cy="37911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8262" y="1179552"/>
            <a:ext cx="4506397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Tournament Overview</a:t>
            </a:r>
            <a:endParaRPr lang="en-US" sz="3400" dirty="0"/>
          </a:p>
        </p:txBody>
      </p:sp>
      <p:sp>
        <p:nvSpPr>
          <p:cNvPr id="7" name="Shape 3"/>
          <p:cNvSpPr/>
          <p:nvPr/>
        </p:nvSpPr>
        <p:spPr>
          <a:xfrm>
            <a:off x="6098262" y="2184678"/>
            <a:ext cx="393383" cy="393383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4"/>
          <p:cNvSpPr/>
          <p:nvPr/>
        </p:nvSpPr>
        <p:spPr>
          <a:xfrm>
            <a:off x="6251853" y="2250162"/>
            <a:ext cx="86082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6666428" y="2184678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Co-Hosts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666428" y="2562820"/>
            <a:ext cx="7352109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tournament was co-hosted by the West Indies and the United States, bringing the excitement of cricket to new audiences.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6098262" y="3493889"/>
            <a:ext cx="393383" cy="393383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2" name="Text 8"/>
          <p:cNvSpPr/>
          <p:nvPr/>
        </p:nvSpPr>
        <p:spPr>
          <a:xfrm>
            <a:off x="6219230" y="3559373"/>
            <a:ext cx="15132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6666428" y="3493889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Expanded Field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6666428" y="3872032"/>
            <a:ext cx="7352109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expanded field of 20 teams, including first-time participants Canada, Uganda, and the United States, added to the tournament's diversity and competitiveness.</a:t>
            </a:r>
            <a:endParaRPr lang="en-US" sz="1350" dirty="0"/>
          </a:p>
        </p:txBody>
      </p:sp>
      <p:sp>
        <p:nvSpPr>
          <p:cNvPr id="15" name="Shape 11"/>
          <p:cNvSpPr/>
          <p:nvPr/>
        </p:nvSpPr>
        <p:spPr>
          <a:xfrm>
            <a:off x="6098262" y="4803100"/>
            <a:ext cx="393383" cy="393383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6" name="Text 12"/>
          <p:cNvSpPr/>
          <p:nvPr/>
        </p:nvSpPr>
        <p:spPr>
          <a:xfrm>
            <a:off x="6217087" y="4868585"/>
            <a:ext cx="15573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6666428" y="4803100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Indian Victory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6666428" y="5181243"/>
            <a:ext cx="7352109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India, led by the experienced Rohit Sharma, emerged victorious, defeating South Africa in a thrilling final by 7 runs.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6098262" y="6112312"/>
            <a:ext cx="393383" cy="393383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20" name="Text 16"/>
          <p:cNvSpPr/>
          <p:nvPr/>
        </p:nvSpPr>
        <p:spPr>
          <a:xfrm>
            <a:off x="6213515" y="6177796"/>
            <a:ext cx="162878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7"/>
          <p:cNvSpPr/>
          <p:nvPr/>
        </p:nvSpPr>
        <p:spPr>
          <a:xfrm>
            <a:off x="6666428" y="6112312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Second Title</a:t>
            </a:r>
            <a:endParaRPr lang="en-US" sz="1700" dirty="0"/>
          </a:p>
        </p:txBody>
      </p:sp>
      <p:sp>
        <p:nvSpPr>
          <p:cNvPr id="22" name="Text 18"/>
          <p:cNvSpPr/>
          <p:nvPr/>
        </p:nvSpPr>
        <p:spPr>
          <a:xfrm>
            <a:off x="6666428" y="6490454"/>
            <a:ext cx="7352109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victory marked India's second T20 World Cup title, placing them alongside England and West Indies with two championships each.</a:t>
            </a:r>
            <a:endParaRPr lang="en-US" sz="13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25410"/>
            <a:ext cx="4869061" cy="35787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127998"/>
            <a:ext cx="629078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Batting Performances</a:t>
            </a:r>
            <a:endParaRPr lang="en-US" sz="4850" dirty="0"/>
          </a:p>
        </p:txBody>
      </p:sp>
      <p:sp>
        <p:nvSpPr>
          <p:cNvPr id="7" name="Shape 3"/>
          <p:cNvSpPr/>
          <p:nvPr/>
        </p:nvSpPr>
        <p:spPr>
          <a:xfrm>
            <a:off x="6350437" y="2269808"/>
            <a:ext cx="7415927" cy="4831794"/>
          </a:xfrm>
          <a:prstGeom prst="roundRect">
            <a:avLst>
              <a:gd name="adj" fmla="val 76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65677" y="228504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612493" y="2440781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093393" y="2440781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9570482" y="2440781"/>
            <a:ext cx="9758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Score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1047571" y="2440781"/>
            <a:ext cx="9758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Strike Rate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2524661" y="2440781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Sixes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6365677" y="3386614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612493" y="3542348"/>
            <a:ext cx="97964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Rahmanullah Gurbaz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8093393" y="3542348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281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9570482" y="3542348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11047571" y="3542348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145.36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12524661" y="3542348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</a:t>
            </a:r>
            <a:endParaRPr lang="en-US" sz="1900" dirty="0"/>
          </a:p>
        </p:txBody>
      </p:sp>
      <p:sp>
        <p:nvSpPr>
          <p:cNvPr id="20" name="Shape 16"/>
          <p:cNvSpPr/>
          <p:nvPr/>
        </p:nvSpPr>
        <p:spPr>
          <a:xfrm>
            <a:off x="6365677" y="488322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612493" y="5038963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Rohit Sharma</a:t>
            </a:r>
            <a:endParaRPr lang="en-US" sz="1900" dirty="0"/>
          </a:p>
        </p:txBody>
      </p:sp>
      <p:sp>
        <p:nvSpPr>
          <p:cNvPr id="22" name="Text 18"/>
          <p:cNvSpPr/>
          <p:nvPr/>
        </p:nvSpPr>
        <p:spPr>
          <a:xfrm>
            <a:off x="8093393" y="5038963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257</a:t>
            </a:r>
            <a:endParaRPr lang="en-US" sz="1900" dirty="0"/>
          </a:p>
        </p:txBody>
      </p:sp>
      <p:sp>
        <p:nvSpPr>
          <p:cNvPr id="23" name="Text 19"/>
          <p:cNvSpPr/>
          <p:nvPr/>
        </p:nvSpPr>
        <p:spPr>
          <a:xfrm>
            <a:off x="9570482" y="5038963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</a:t>
            </a:r>
            <a:endParaRPr lang="en-US" sz="1900" dirty="0"/>
          </a:p>
        </p:txBody>
      </p:sp>
      <p:sp>
        <p:nvSpPr>
          <p:cNvPr id="24" name="Text 20"/>
          <p:cNvSpPr/>
          <p:nvPr/>
        </p:nvSpPr>
        <p:spPr>
          <a:xfrm>
            <a:off x="11047571" y="5038963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138.78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12524661" y="5038963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</a:t>
            </a:r>
            <a:endParaRPr lang="en-US" sz="1900" dirty="0"/>
          </a:p>
        </p:txBody>
      </p:sp>
      <p:sp>
        <p:nvSpPr>
          <p:cNvPr id="26" name="Shape 22"/>
          <p:cNvSpPr/>
          <p:nvPr/>
        </p:nvSpPr>
        <p:spPr>
          <a:xfrm>
            <a:off x="6365677" y="598479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6612493" y="6140529"/>
            <a:ext cx="9796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Travis Head</a:t>
            </a:r>
            <a:endParaRPr lang="en-US" sz="1900" dirty="0"/>
          </a:p>
        </p:txBody>
      </p:sp>
      <p:sp>
        <p:nvSpPr>
          <p:cNvPr id="28" name="Text 24"/>
          <p:cNvSpPr/>
          <p:nvPr/>
        </p:nvSpPr>
        <p:spPr>
          <a:xfrm>
            <a:off x="8093393" y="6140529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255</a:t>
            </a:r>
            <a:endParaRPr lang="en-US" sz="1900" dirty="0"/>
          </a:p>
        </p:txBody>
      </p:sp>
      <p:sp>
        <p:nvSpPr>
          <p:cNvPr id="29" name="Text 25"/>
          <p:cNvSpPr/>
          <p:nvPr/>
        </p:nvSpPr>
        <p:spPr>
          <a:xfrm>
            <a:off x="9570482" y="6140529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89</a:t>
            </a:r>
            <a:endParaRPr lang="en-US" sz="1900" dirty="0"/>
          </a:p>
        </p:txBody>
      </p:sp>
      <p:sp>
        <p:nvSpPr>
          <p:cNvPr id="30" name="Text 26"/>
          <p:cNvSpPr/>
          <p:nvPr/>
        </p:nvSpPr>
        <p:spPr>
          <a:xfrm>
            <a:off x="11047571" y="6140529"/>
            <a:ext cx="9758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134.87</a:t>
            </a:r>
            <a:endParaRPr lang="en-US" sz="1900" dirty="0"/>
          </a:p>
        </p:txBody>
      </p:sp>
      <p:sp>
        <p:nvSpPr>
          <p:cNvPr id="31" name="Text 27"/>
          <p:cNvSpPr/>
          <p:nvPr/>
        </p:nvSpPr>
        <p:spPr>
          <a:xfrm>
            <a:off x="12524661" y="6140529"/>
            <a:ext cx="9796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</a:t>
            </a:r>
            <a:endParaRPr lang="en-US" sz="1900" dirty="0"/>
          </a:p>
        </p:txBody>
      </p:sp>
      <p:pic>
        <p:nvPicPr>
          <p:cNvPr id="3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644080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Bowling Performances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Economy Rate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Jasprit Bumrah exhibited remarkable control, leading the bowlers with an economy rate of 4.63 in over 150 balls bowled.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89164"/>
            <a:ext cx="313955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Other Top Performers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Mustafizur Rahman and A. Nortje followed closely behind Bumrah in terms of economy rate, showcasing their bowling prowess.</a:t>
            </a:r>
            <a:endParaRPr lang="en-US" sz="190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485668"/>
            <a:ext cx="4869061" cy="32582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3312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Performances</a:t>
            </a:r>
            <a:endParaRPr lang="en-US" sz="4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73047"/>
            <a:ext cx="1234440" cy="22126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27198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Winning the Toss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2468761" y="3253740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Choosing to field after winning the toss provided a slight advantage, with teams fielding first having a higher win percentage.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685705"/>
            <a:ext cx="1234440" cy="2212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493252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Chasing Targets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2468761" y="5466398"/>
            <a:ext cx="581120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Teams chasing targets also displayed a slightly higher success rate compared to those setting targets, indicating the benefits of batting second.</a:t>
            </a:r>
            <a:endParaRPr lang="en-US" sz="1900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40" y="308610"/>
            <a:ext cx="3703320" cy="24688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379535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Venue Analysis</a:t>
            </a:r>
            <a:endParaRPr lang="en-US" sz="4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93716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580120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Winning Venue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64037" y="6335078"/>
            <a:ext cx="62660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revealed a specific venue as the most common for winning matches, though the exact venue name was not provided in the summary.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493716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342" y="580120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Venue Impact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00342" y="6335078"/>
            <a:ext cx="62660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venue's characteristics, including pitch conditions and crowd support, likely played a significant role in team performances.</a:t>
            </a:r>
            <a:endParaRPr lang="en-US" sz="1900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791" y="1606391"/>
            <a:ext cx="5016818" cy="50168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57582" y="1267539"/>
            <a:ext cx="5613916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Models</a:t>
            </a:r>
            <a:endParaRPr lang="en-US" sz="3650" dirty="0"/>
          </a:p>
        </p:txBody>
      </p:sp>
      <p:sp>
        <p:nvSpPr>
          <p:cNvPr id="7" name="Shape 3"/>
          <p:cNvSpPr/>
          <p:nvPr/>
        </p:nvSpPr>
        <p:spPr>
          <a:xfrm>
            <a:off x="927973" y="2136577"/>
            <a:ext cx="22860" cy="4825365"/>
          </a:xfrm>
          <a:prstGeom prst="roundRect">
            <a:avLst>
              <a:gd name="adj" fmla="val 123298"/>
            </a:avLst>
          </a:prstGeom>
          <a:solidFill>
            <a:srgbClr val="65696B"/>
          </a:solidFill>
          <a:ln/>
        </p:spPr>
      </p:sp>
      <p:sp>
        <p:nvSpPr>
          <p:cNvPr id="8" name="Shape 4"/>
          <p:cNvSpPr/>
          <p:nvPr/>
        </p:nvSpPr>
        <p:spPr>
          <a:xfrm>
            <a:off x="1127879" y="2547818"/>
            <a:ext cx="657582" cy="22860"/>
          </a:xfrm>
          <a:prstGeom prst="roundRect">
            <a:avLst>
              <a:gd name="adj" fmla="val 123298"/>
            </a:avLst>
          </a:prstGeom>
          <a:solidFill>
            <a:srgbClr val="65696B"/>
          </a:solidFill>
          <a:ln/>
        </p:spPr>
      </p:sp>
      <p:sp>
        <p:nvSpPr>
          <p:cNvPr id="9" name="Shape 5"/>
          <p:cNvSpPr/>
          <p:nvPr/>
        </p:nvSpPr>
        <p:spPr>
          <a:xfrm>
            <a:off x="728067" y="2347913"/>
            <a:ext cx="422672" cy="422672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10" name="Text 6"/>
          <p:cNvSpPr/>
          <p:nvPr/>
        </p:nvSpPr>
        <p:spPr>
          <a:xfrm>
            <a:off x="893088" y="2418278"/>
            <a:ext cx="9251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972866" y="2324457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Training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972866" y="2730698"/>
            <a:ext cx="6513552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Various machine learning models, including Logistic Regression, Decision Trees, Random Forests, Extra Trees, and AdaBoost, were trained to predict player dismissals.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127879" y="4419243"/>
            <a:ext cx="657582" cy="22860"/>
          </a:xfrm>
          <a:prstGeom prst="roundRect">
            <a:avLst>
              <a:gd name="adj" fmla="val 123298"/>
            </a:avLst>
          </a:prstGeom>
          <a:solidFill>
            <a:srgbClr val="65696B"/>
          </a:solidFill>
          <a:ln/>
        </p:spPr>
      </p:sp>
      <p:sp>
        <p:nvSpPr>
          <p:cNvPr id="14" name="Shape 10"/>
          <p:cNvSpPr/>
          <p:nvPr/>
        </p:nvSpPr>
        <p:spPr>
          <a:xfrm>
            <a:off x="728067" y="4219337"/>
            <a:ext cx="422672" cy="422672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15" name="Text 11"/>
          <p:cNvSpPr/>
          <p:nvPr/>
        </p:nvSpPr>
        <p:spPr>
          <a:xfrm>
            <a:off x="858083" y="4289703"/>
            <a:ext cx="16263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972866" y="4195882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AdaBoost Classifier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1972866" y="4602123"/>
            <a:ext cx="6513552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AdaBoost Classifier demonstrated promising performance, though specific performance metrics were provided in the summary.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1127879" y="5990153"/>
            <a:ext cx="657582" cy="22860"/>
          </a:xfrm>
          <a:prstGeom prst="roundRect">
            <a:avLst>
              <a:gd name="adj" fmla="val 123298"/>
            </a:avLst>
          </a:prstGeom>
          <a:solidFill>
            <a:srgbClr val="65696B"/>
          </a:solidFill>
          <a:ln/>
        </p:spPr>
      </p:sp>
      <p:sp>
        <p:nvSpPr>
          <p:cNvPr id="19" name="Shape 15"/>
          <p:cNvSpPr/>
          <p:nvPr/>
        </p:nvSpPr>
        <p:spPr>
          <a:xfrm>
            <a:off x="728067" y="5790247"/>
            <a:ext cx="422672" cy="422672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20" name="Text 16"/>
          <p:cNvSpPr/>
          <p:nvPr/>
        </p:nvSpPr>
        <p:spPr>
          <a:xfrm>
            <a:off x="855702" y="5860613"/>
            <a:ext cx="16740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1972866" y="5766792"/>
            <a:ext cx="2348746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Evaluation</a:t>
            </a:r>
            <a:endParaRPr lang="en-US" sz="1800" dirty="0"/>
          </a:p>
        </p:txBody>
      </p:sp>
      <p:sp>
        <p:nvSpPr>
          <p:cNvPr id="22" name="Text 18"/>
          <p:cNvSpPr/>
          <p:nvPr/>
        </p:nvSpPr>
        <p:spPr>
          <a:xfrm>
            <a:off x="1972866" y="6173033"/>
            <a:ext cx="6513552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models' accuracy and predictive power were evaluated using appropriate metrics, providing valuable insights into player dismissals.</a:t>
            </a:r>
            <a:endParaRPr lang="en-US" sz="14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587109"/>
            <a:ext cx="4869061" cy="30553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20777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Deep Learning</a:t>
            </a:r>
            <a:endParaRPr lang="en-US" sz="4850" dirty="0"/>
          </a:p>
        </p:txBody>
      </p:sp>
      <p:sp>
        <p:nvSpPr>
          <p:cNvPr id="7" name="Shape 3"/>
          <p:cNvSpPr/>
          <p:nvPr/>
        </p:nvSpPr>
        <p:spPr>
          <a:xfrm>
            <a:off x="864037" y="2349579"/>
            <a:ext cx="7415927" cy="260770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8" name="Text 4"/>
          <p:cNvSpPr/>
          <p:nvPr/>
        </p:nvSpPr>
        <p:spPr>
          <a:xfrm>
            <a:off x="1110853" y="259639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CNN Application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1110853" y="3130272"/>
            <a:ext cx="692229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Convolutional Neural Network (CNN) was implemented for image classification, likely for classifying images related to the tournament, such as logos, players, and venues.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864037" y="5204103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4C5052"/>
          </a:solidFill>
          <a:ln/>
        </p:spPr>
      </p:sp>
      <p:sp>
        <p:nvSpPr>
          <p:cNvPr id="11" name="Text 7"/>
          <p:cNvSpPr/>
          <p:nvPr/>
        </p:nvSpPr>
        <p:spPr>
          <a:xfrm>
            <a:off x="1110853" y="545091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110853" y="5984796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CNN model achieved a certain level of accuracy, though the exact figure was specified in the summary.</a:t>
            </a:r>
            <a:endParaRPr lang="en-US" sz="1900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67700"/>
          </a:xfrm>
          <a:prstGeom prst="rect">
            <a:avLst/>
          </a:prstGeom>
          <a:solidFill>
            <a:srgbClr val="2D3133"/>
          </a:solidFill>
          <a:ln/>
        </p:spPr>
      </p:sp>
      <p:sp>
        <p:nvSpPr>
          <p:cNvPr id="4" name="Text 2"/>
          <p:cNvSpPr/>
          <p:nvPr/>
        </p:nvSpPr>
        <p:spPr>
          <a:xfrm>
            <a:off x="852249" y="669608"/>
            <a:ext cx="6087547" cy="760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7F7F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Visualization</a:t>
            </a:r>
            <a:endParaRPr lang="en-US" sz="4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249" y="1917502"/>
            <a:ext cx="4065151" cy="25123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2249" y="4734163"/>
            <a:ext cx="4065151" cy="760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Batting and Bowling Performances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852249" y="5641062"/>
            <a:ext cx="4065151" cy="1947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effectively illustrated individual and team performances, highlighting key statistics such as runs scored, wickets taken, and strike rates.</a:t>
            </a:r>
            <a:endParaRPr lang="en-US" sz="1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565" y="1917502"/>
            <a:ext cx="4065151" cy="2512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2565" y="4734163"/>
            <a:ext cx="3261479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Team Win Percentages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5282565" y="5260658"/>
            <a:ext cx="4065151" cy="1558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visualizations provided a clear and concise representation of team win percentages, allowing for easy comparison and analysis.</a:t>
            </a:r>
            <a:endParaRPr lang="en-US" sz="19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881" y="1917502"/>
            <a:ext cx="4065151" cy="25123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881" y="4734163"/>
            <a:ext cx="396144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Performance Metrics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9712881" y="5260658"/>
            <a:ext cx="4065151" cy="2337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Visualizations effectively presented model performance metrics, such as accuracy, precision, and recall, providing a clear understanding of the models' effectiveness.</a:t>
            </a:r>
            <a:endParaRPr lang="en-US" sz="190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2024-08-29T11:23:46Z</dcterms:created>
  <dcterms:modified xsi:type="dcterms:W3CDTF">2024-08-29T11:23:46Z</dcterms:modified>
</cp:coreProperties>
</file>